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51206400" cy="32918400"/>
  <p:notesSz cx="32918400" cy="51206400"/>
  <p:defaultTextStyle>
    <a:defPPr>
      <a:defRPr lang="en-US"/>
    </a:defPPr>
    <a:lvl1pPr algn="l" rtl="0" fontAlgn="base">
      <a:spcBef>
        <a:spcPct val="0"/>
      </a:spcBef>
      <a:spcAft>
        <a:spcPct val="0"/>
      </a:spcAft>
      <a:defRPr sz="3200" kern="1200">
        <a:solidFill>
          <a:schemeClr val="tx1"/>
        </a:solidFill>
        <a:latin typeface="Helvetica" charset="0"/>
        <a:ea typeface="ＭＳ Ｐゴシック" charset="-128"/>
        <a:cs typeface="+mn-cs"/>
      </a:defRPr>
    </a:lvl1pPr>
    <a:lvl2pPr marL="457200" algn="l" rtl="0" fontAlgn="base">
      <a:spcBef>
        <a:spcPct val="0"/>
      </a:spcBef>
      <a:spcAft>
        <a:spcPct val="0"/>
      </a:spcAft>
      <a:defRPr sz="3200" kern="1200">
        <a:solidFill>
          <a:schemeClr val="tx1"/>
        </a:solidFill>
        <a:latin typeface="Helvetica" charset="0"/>
        <a:ea typeface="ＭＳ Ｐゴシック" charset="-128"/>
        <a:cs typeface="+mn-cs"/>
      </a:defRPr>
    </a:lvl2pPr>
    <a:lvl3pPr marL="914400" algn="l" rtl="0" fontAlgn="base">
      <a:spcBef>
        <a:spcPct val="0"/>
      </a:spcBef>
      <a:spcAft>
        <a:spcPct val="0"/>
      </a:spcAft>
      <a:defRPr sz="3200" kern="1200">
        <a:solidFill>
          <a:schemeClr val="tx1"/>
        </a:solidFill>
        <a:latin typeface="Helvetica" charset="0"/>
        <a:ea typeface="ＭＳ Ｐゴシック" charset="-128"/>
        <a:cs typeface="+mn-cs"/>
      </a:defRPr>
    </a:lvl3pPr>
    <a:lvl4pPr marL="1371600" algn="l" rtl="0" fontAlgn="base">
      <a:spcBef>
        <a:spcPct val="0"/>
      </a:spcBef>
      <a:spcAft>
        <a:spcPct val="0"/>
      </a:spcAft>
      <a:defRPr sz="3200" kern="1200">
        <a:solidFill>
          <a:schemeClr val="tx1"/>
        </a:solidFill>
        <a:latin typeface="Helvetica" charset="0"/>
        <a:ea typeface="ＭＳ Ｐゴシック" charset="-128"/>
        <a:cs typeface="+mn-cs"/>
      </a:defRPr>
    </a:lvl4pPr>
    <a:lvl5pPr marL="1828800" algn="l" rtl="0" fontAlgn="base">
      <a:spcBef>
        <a:spcPct val="0"/>
      </a:spcBef>
      <a:spcAft>
        <a:spcPct val="0"/>
      </a:spcAft>
      <a:defRPr sz="3200" kern="1200">
        <a:solidFill>
          <a:schemeClr val="tx1"/>
        </a:solidFill>
        <a:latin typeface="Helvetica" charset="0"/>
        <a:ea typeface="ＭＳ Ｐゴシック" charset="-128"/>
        <a:cs typeface="+mn-cs"/>
      </a:defRPr>
    </a:lvl5pPr>
    <a:lvl6pPr marL="2286000" algn="l" defTabSz="914400" rtl="0" eaLnBrk="1" latinLnBrk="0" hangingPunct="1">
      <a:defRPr sz="3200" kern="1200">
        <a:solidFill>
          <a:schemeClr val="tx1"/>
        </a:solidFill>
        <a:latin typeface="Helvetica" charset="0"/>
        <a:ea typeface="ＭＳ Ｐゴシック" charset="-128"/>
        <a:cs typeface="+mn-cs"/>
      </a:defRPr>
    </a:lvl6pPr>
    <a:lvl7pPr marL="2743200" algn="l" defTabSz="914400" rtl="0" eaLnBrk="1" latinLnBrk="0" hangingPunct="1">
      <a:defRPr sz="3200" kern="1200">
        <a:solidFill>
          <a:schemeClr val="tx1"/>
        </a:solidFill>
        <a:latin typeface="Helvetica" charset="0"/>
        <a:ea typeface="ＭＳ Ｐゴシック" charset="-128"/>
        <a:cs typeface="+mn-cs"/>
      </a:defRPr>
    </a:lvl7pPr>
    <a:lvl8pPr marL="3200400" algn="l" defTabSz="914400" rtl="0" eaLnBrk="1" latinLnBrk="0" hangingPunct="1">
      <a:defRPr sz="3200" kern="1200">
        <a:solidFill>
          <a:schemeClr val="tx1"/>
        </a:solidFill>
        <a:latin typeface="Helvetica" charset="0"/>
        <a:ea typeface="ＭＳ Ｐゴシック" charset="-128"/>
        <a:cs typeface="+mn-cs"/>
      </a:defRPr>
    </a:lvl8pPr>
    <a:lvl9pPr marL="3657600" algn="l" defTabSz="914400" rtl="0" eaLnBrk="1" latinLnBrk="0" hangingPunct="1">
      <a:defRPr sz="3200" kern="1200">
        <a:solidFill>
          <a:schemeClr val="tx1"/>
        </a:solidFill>
        <a:latin typeface="Helvetica"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8000"/>
    <a:srgbClr val="FFFFE1"/>
    <a:srgbClr val="FFF3F3"/>
    <a:srgbClr val="800040"/>
    <a:srgbClr val="004080"/>
    <a:srgbClr val="FF6FCF"/>
    <a:srgbClr val="0000FF"/>
    <a:srgbClr val="FDFFA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p:cViewPr>
        <p:scale>
          <a:sx n="33" d="100"/>
          <a:sy n="33" d="100"/>
        </p:scale>
        <p:origin x="3600" y="1890"/>
      </p:cViewPr>
      <p:guideLst>
        <p:guide orient="horz" pos="717"/>
        <p:guide orient="horz" pos="19632"/>
        <p:guide orient="horz" pos="3729"/>
        <p:guide orient="horz" pos="2129"/>
        <p:guide pos="7439"/>
        <p:guide pos="8412"/>
        <p:guide pos="15311"/>
        <p:guide pos="24535"/>
        <p:guide pos="1150"/>
        <p:guide pos="16330"/>
        <p:guide pos="23563"/>
        <p:guide pos="30871"/>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10" d="100"/>
          <a:sy n="10" d="100"/>
        </p:scale>
        <p:origin x="-2760" y="-138"/>
      </p:cViewPr>
      <p:guideLst>
        <p:guide orient="horz" pos="16128"/>
        <p:guide pos="1036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265275" cy="25606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18646775" y="0"/>
            <a:ext cx="14263688" cy="2560638"/>
          </a:xfrm>
          <a:prstGeom prst="rect">
            <a:avLst/>
          </a:prstGeom>
        </p:spPr>
        <p:txBody>
          <a:bodyPr vert="horz" lIns="91440" tIns="45720" rIns="91440" bIns="45720" rtlCol="0"/>
          <a:lstStyle>
            <a:lvl1pPr algn="r">
              <a:defRPr sz="1200"/>
            </a:lvl1pPr>
          </a:lstStyle>
          <a:p>
            <a:fld id="{E83F22CE-F71E-46E1-B419-D90C33AB6210}" type="datetimeFigureOut">
              <a:rPr lang="en-US" smtClean="0"/>
              <a:t>3/30/2010</a:t>
            </a:fld>
            <a:endParaRPr lang="en-US" dirty="0"/>
          </a:p>
        </p:txBody>
      </p:sp>
      <p:sp>
        <p:nvSpPr>
          <p:cNvPr id="4" name="Footer Placeholder 3"/>
          <p:cNvSpPr>
            <a:spLocks noGrp="1"/>
          </p:cNvSpPr>
          <p:nvPr>
            <p:ph type="ftr" sz="quarter" idx="2"/>
          </p:nvPr>
        </p:nvSpPr>
        <p:spPr>
          <a:xfrm>
            <a:off x="0" y="48637825"/>
            <a:ext cx="14265275" cy="25590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18646775" y="48637825"/>
            <a:ext cx="14263688" cy="2559050"/>
          </a:xfrm>
          <a:prstGeom prst="rect">
            <a:avLst/>
          </a:prstGeom>
        </p:spPr>
        <p:txBody>
          <a:bodyPr vert="horz" lIns="91440" tIns="45720" rIns="91440" bIns="45720" rtlCol="0" anchor="b"/>
          <a:lstStyle>
            <a:lvl1pPr algn="r">
              <a:defRPr sz="1200"/>
            </a:lvl1pPr>
          </a:lstStyle>
          <a:p>
            <a:fld id="{F4C75A3A-439C-4FC7-A2CC-4424AA7E1069}" type="slidenum">
              <a:rPr lang="en-US" smtClean="0"/>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265275" cy="2560638"/>
          </a:xfrm>
          <a:prstGeom prst="rect">
            <a:avLst/>
          </a:prstGeom>
        </p:spPr>
        <p:txBody>
          <a:bodyPr vert="horz" lIns="91440" tIns="45720" rIns="91440" bIns="45720" rtlCol="0"/>
          <a:lstStyle>
            <a:lvl1pPr algn="l">
              <a:defRPr sz="1200">
                <a:latin typeface="Helvetica" pitchFamily="-111" charset="0"/>
                <a:ea typeface="+mn-ea"/>
              </a:defRPr>
            </a:lvl1pPr>
          </a:lstStyle>
          <a:p>
            <a:pPr>
              <a:defRPr/>
            </a:pPr>
            <a:endParaRPr lang="en-US" dirty="0"/>
          </a:p>
        </p:txBody>
      </p:sp>
      <p:sp>
        <p:nvSpPr>
          <p:cNvPr id="3" name="Date Placeholder 2"/>
          <p:cNvSpPr>
            <a:spLocks noGrp="1"/>
          </p:cNvSpPr>
          <p:nvPr>
            <p:ph type="dt" idx="1"/>
          </p:nvPr>
        </p:nvSpPr>
        <p:spPr>
          <a:xfrm>
            <a:off x="18646775" y="0"/>
            <a:ext cx="14263688" cy="2560638"/>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F4A42892-AD6A-46B4-A4B2-9D0CD9D89997}" type="datetime1">
              <a:rPr lang="en-US"/>
              <a:pPr>
                <a:defRPr/>
              </a:pPr>
              <a:t>3/30/2010</a:t>
            </a:fld>
            <a:endParaRPr lang="en-US" dirty="0"/>
          </a:p>
        </p:txBody>
      </p:sp>
      <p:sp>
        <p:nvSpPr>
          <p:cNvPr id="4" name="Slide Image Placeholder 3"/>
          <p:cNvSpPr>
            <a:spLocks noGrp="1" noRot="1" noChangeAspect="1"/>
          </p:cNvSpPr>
          <p:nvPr>
            <p:ph type="sldImg" idx="2"/>
          </p:nvPr>
        </p:nvSpPr>
        <p:spPr>
          <a:xfrm>
            <a:off x="1524000" y="3840163"/>
            <a:ext cx="29870400" cy="192024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3292475" y="24323675"/>
            <a:ext cx="26333450" cy="230425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48637825"/>
            <a:ext cx="14265275" cy="2559050"/>
          </a:xfrm>
          <a:prstGeom prst="rect">
            <a:avLst/>
          </a:prstGeom>
        </p:spPr>
        <p:txBody>
          <a:bodyPr vert="horz" lIns="91440" tIns="45720" rIns="91440" bIns="45720" rtlCol="0" anchor="b"/>
          <a:lstStyle>
            <a:lvl1pPr algn="l">
              <a:defRPr sz="1200">
                <a:latin typeface="Helvetica" pitchFamily="-111" charset="0"/>
                <a:ea typeface="+mn-ea"/>
              </a:defRPr>
            </a:lvl1pPr>
          </a:lstStyle>
          <a:p>
            <a:pPr>
              <a:defRPr/>
            </a:pPr>
            <a:endParaRPr lang="en-US" dirty="0"/>
          </a:p>
        </p:txBody>
      </p:sp>
      <p:sp>
        <p:nvSpPr>
          <p:cNvPr id="7" name="Slide Number Placeholder 6"/>
          <p:cNvSpPr>
            <a:spLocks noGrp="1"/>
          </p:cNvSpPr>
          <p:nvPr>
            <p:ph type="sldNum" sz="quarter" idx="5"/>
          </p:nvPr>
        </p:nvSpPr>
        <p:spPr>
          <a:xfrm>
            <a:off x="18646775" y="48637825"/>
            <a:ext cx="14263688" cy="255905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FCBB5253-71B8-468C-95D6-7A7693BDD014}"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pitchFamily="-11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charset="-128"/>
              </a:rPr>
              <a:t>This poster template is from http://www.swarthmore.edu/NatSci/cpurrin1/posteradvice.htm.  It is free, free, free for non-commercial use.  But if you really like it, I’m always thrilled to get postcards from wherever you happen to be presenting your poster. Have fun.  Sincerely, Colin Purrington, Department of Biology, Swarthmore College, Swarthmore, PA 19081, USA.  Email: cpurrin1@swarthmore.edu</a:t>
            </a:r>
          </a:p>
        </p:txBody>
      </p:sp>
      <p:sp>
        <p:nvSpPr>
          <p:cNvPr id="4100" name="Slide Number Placeholder 3"/>
          <p:cNvSpPr>
            <a:spLocks noGrp="1"/>
          </p:cNvSpPr>
          <p:nvPr>
            <p:ph type="sldNum" sz="quarter" idx="5"/>
          </p:nvPr>
        </p:nvSpPr>
        <p:spPr bwMode="auto">
          <a:noFill/>
          <a:ln>
            <a:miter lim="800000"/>
            <a:headEnd/>
            <a:tailEnd/>
          </a:ln>
        </p:spPr>
        <p:txBody>
          <a:bodyPr/>
          <a:lstStyle/>
          <a:p>
            <a:fld id="{BBB59DBE-D238-4079-93BE-A908D1102FC3}" type="slidenum">
              <a:rPr lang="en-US"/>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10226675"/>
            <a:ext cx="43526075"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325" y="18653125"/>
            <a:ext cx="35845750"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3103F46-880A-4774-A620-10637C6946F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94DC52D-B4AB-4E4D-B237-385838AE9E41}"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5513" y="2925763"/>
            <a:ext cx="10880725" cy="263350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40163" y="2925763"/>
            <a:ext cx="32492950" cy="263350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601E11F-4EF0-4CAD-8940-61B9E495533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09AE9A7-5992-4B14-868C-34238831F6E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1153438"/>
            <a:ext cx="43526075"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0" y="13952538"/>
            <a:ext cx="43526075"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E33CA89-8AAF-4767-AF48-3B8303FEF9D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40163" y="9510713"/>
            <a:ext cx="21686837"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679400" y="9510713"/>
            <a:ext cx="21686838"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3E39232-0D2D-491F-A806-FBBDEF34B04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7625"/>
            <a:ext cx="46085125"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638" y="7369175"/>
            <a:ext cx="2262505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60638" y="10439400"/>
            <a:ext cx="2262505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775" y="7369175"/>
            <a:ext cx="22632988"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6012775" y="10439400"/>
            <a:ext cx="22632988"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C1A895B7-C9FB-4F90-A583-FEB368A9A2B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BC784A43-7472-481C-B009-44FF6EBD30E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821154DA-2F2C-4273-8BFC-40B514D67C2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1275"/>
            <a:ext cx="1684655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0019963" y="1311275"/>
            <a:ext cx="286258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638" y="6888163"/>
            <a:ext cx="1684655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152542F-F99C-41CF-A6D9-1966B5D18A9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3042563"/>
            <a:ext cx="30724475"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0036175" y="2941638"/>
            <a:ext cx="30724475"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0036175" y="25763538"/>
            <a:ext cx="30724475"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FAF32A5-1388-4659-9812-02F40EBE68D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3000" b="-33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0163" y="2925763"/>
            <a:ext cx="43526075" cy="5486400"/>
          </a:xfrm>
          <a:prstGeom prst="rect">
            <a:avLst/>
          </a:prstGeom>
          <a:noFill/>
          <a:ln w="9525">
            <a:noFill/>
            <a:miter lim="800000"/>
            <a:headEnd/>
            <a:tailEnd/>
          </a:ln>
        </p:spPr>
        <p:txBody>
          <a:bodyPr vert="horz" wrap="square" lIns="407557" tIns="203779" rIns="407557" bIns="20377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40163" y="9510713"/>
            <a:ext cx="43526075" cy="19750087"/>
          </a:xfrm>
          <a:prstGeom prst="rect">
            <a:avLst/>
          </a:prstGeom>
          <a:noFill/>
          <a:ln w="9525">
            <a:noFill/>
            <a:miter lim="800000"/>
            <a:headEnd/>
            <a:tailEnd/>
          </a:ln>
        </p:spPr>
        <p:txBody>
          <a:bodyPr vert="horz" wrap="square" lIns="407557" tIns="203779" rIns="407557" bIns="20377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840163" y="29992638"/>
            <a:ext cx="10668000" cy="2193925"/>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defRPr sz="6200">
                <a:latin typeface="Times New Roman" pitchFamily="-111" charset="0"/>
                <a:ea typeface="+mn-ea"/>
              </a:defRPr>
            </a:lvl1pPr>
          </a:lstStyle>
          <a:p>
            <a:pPr>
              <a:defRPr/>
            </a:pPr>
            <a:endParaRPr lang="en-US" dirty="0"/>
          </a:p>
        </p:txBody>
      </p:sp>
      <p:sp>
        <p:nvSpPr>
          <p:cNvPr id="1029" name="Rectangle 5"/>
          <p:cNvSpPr>
            <a:spLocks noGrp="1" noChangeArrowheads="1"/>
          </p:cNvSpPr>
          <p:nvPr>
            <p:ph type="ftr" sz="quarter" idx="3"/>
          </p:nvPr>
        </p:nvSpPr>
        <p:spPr bwMode="auto">
          <a:xfrm>
            <a:off x="17495838" y="29992638"/>
            <a:ext cx="16214725" cy="2193925"/>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ctr">
              <a:defRPr sz="6200">
                <a:latin typeface="Times New Roman" pitchFamily="-111" charset="0"/>
                <a:ea typeface="+mn-ea"/>
              </a:defRPr>
            </a:lvl1pPr>
          </a:lstStyle>
          <a:p>
            <a:pPr>
              <a:defRPr/>
            </a:pPr>
            <a:endParaRPr lang="en-US" dirty="0"/>
          </a:p>
        </p:txBody>
      </p:sp>
      <p:sp>
        <p:nvSpPr>
          <p:cNvPr id="1030" name="Rectangle 6"/>
          <p:cNvSpPr>
            <a:spLocks noGrp="1" noChangeArrowheads="1"/>
          </p:cNvSpPr>
          <p:nvPr>
            <p:ph type="sldNum" sz="quarter" idx="4"/>
          </p:nvPr>
        </p:nvSpPr>
        <p:spPr bwMode="auto">
          <a:xfrm>
            <a:off x="36698238" y="29992638"/>
            <a:ext cx="10668000" cy="2193925"/>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r">
              <a:defRPr sz="6200" smtClean="0">
                <a:latin typeface="Times New Roman" charset="0"/>
              </a:defRPr>
            </a:lvl1pPr>
          </a:lstStyle>
          <a:p>
            <a:pPr>
              <a:defRPr/>
            </a:pPr>
            <a:fld id="{3E085F11-B095-43FD-9E74-6303012748E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75113" rtl="0" eaLnBrk="0" fontAlgn="base" hangingPunct="0">
        <a:spcBef>
          <a:spcPct val="0"/>
        </a:spcBef>
        <a:spcAft>
          <a:spcPct val="0"/>
        </a:spcAft>
        <a:defRPr sz="19600">
          <a:solidFill>
            <a:schemeClr val="tx2"/>
          </a:solidFill>
          <a:latin typeface="+mj-lt"/>
          <a:ea typeface="ＭＳ Ｐゴシック" pitchFamily="-65" charset="-128"/>
          <a:cs typeface="ＭＳ Ｐゴシック" pitchFamily="-65" charset="-128"/>
        </a:defRPr>
      </a:lvl1pPr>
      <a:lvl2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2pPr>
      <a:lvl3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3pPr>
      <a:lvl4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4pPr>
      <a:lvl5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5pPr>
      <a:lvl6pPr marL="457200" algn="ctr" defTabSz="4075113" rtl="0" fontAlgn="base">
        <a:spcBef>
          <a:spcPct val="0"/>
        </a:spcBef>
        <a:spcAft>
          <a:spcPct val="0"/>
        </a:spcAft>
        <a:defRPr sz="19600">
          <a:solidFill>
            <a:schemeClr val="tx2"/>
          </a:solidFill>
          <a:latin typeface="Times New Roman" pitchFamily="-65" charset="0"/>
        </a:defRPr>
      </a:lvl6pPr>
      <a:lvl7pPr marL="914400" algn="ctr" defTabSz="4075113" rtl="0" fontAlgn="base">
        <a:spcBef>
          <a:spcPct val="0"/>
        </a:spcBef>
        <a:spcAft>
          <a:spcPct val="0"/>
        </a:spcAft>
        <a:defRPr sz="19600">
          <a:solidFill>
            <a:schemeClr val="tx2"/>
          </a:solidFill>
          <a:latin typeface="Times New Roman" pitchFamily="-65" charset="0"/>
        </a:defRPr>
      </a:lvl7pPr>
      <a:lvl8pPr marL="1371600" algn="ctr" defTabSz="4075113" rtl="0" fontAlgn="base">
        <a:spcBef>
          <a:spcPct val="0"/>
        </a:spcBef>
        <a:spcAft>
          <a:spcPct val="0"/>
        </a:spcAft>
        <a:defRPr sz="19600">
          <a:solidFill>
            <a:schemeClr val="tx2"/>
          </a:solidFill>
          <a:latin typeface="Times New Roman" pitchFamily="-65" charset="0"/>
        </a:defRPr>
      </a:lvl8pPr>
      <a:lvl9pPr marL="1828800" algn="ctr" defTabSz="4075113" rtl="0" fontAlgn="base">
        <a:spcBef>
          <a:spcPct val="0"/>
        </a:spcBef>
        <a:spcAft>
          <a:spcPct val="0"/>
        </a:spcAft>
        <a:defRPr sz="19600">
          <a:solidFill>
            <a:schemeClr val="tx2"/>
          </a:solidFill>
          <a:latin typeface="Times New Roman" pitchFamily="-65" charset="0"/>
        </a:defRPr>
      </a:lvl9pPr>
    </p:titleStyle>
    <p:bodyStyle>
      <a:lvl1pPr marL="1528763" indent="-1528763" algn="l" defTabSz="4075113" rtl="0" eaLnBrk="0" fontAlgn="base" hangingPunct="0">
        <a:spcBef>
          <a:spcPct val="20000"/>
        </a:spcBef>
        <a:spcAft>
          <a:spcPct val="0"/>
        </a:spcAft>
        <a:buChar char="•"/>
        <a:defRPr sz="14300">
          <a:solidFill>
            <a:schemeClr val="tx1"/>
          </a:solidFill>
          <a:latin typeface="+mn-lt"/>
          <a:ea typeface="ＭＳ Ｐゴシック" pitchFamily="-65" charset="-128"/>
          <a:cs typeface="ＭＳ Ｐゴシック" pitchFamily="-65" charset="-128"/>
        </a:defRPr>
      </a:lvl1pPr>
      <a:lvl2pPr marL="3311525" indent="-1273175" algn="l" defTabSz="4075113" rtl="0" eaLnBrk="0" fontAlgn="base" hangingPunct="0">
        <a:spcBef>
          <a:spcPct val="20000"/>
        </a:spcBef>
        <a:spcAft>
          <a:spcPct val="0"/>
        </a:spcAft>
        <a:buChar char="–"/>
        <a:defRPr sz="12500">
          <a:solidFill>
            <a:schemeClr val="tx1"/>
          </a:solidFill>
          <a:latin typeface="+mn-lt"/>
          <a:ea typeface="ＭＳ Ｐゴシック" pitchFamily="-65" charset="-128"/>
        </a:defRPr>
      </a:lvl2pPr>
      <a:lvl3pPr marL="5094288" indent="-1019175" algn="l" defTabSz="4075113" rtl="0" eaLnBrk="0" fontAlgn="base" hangingPunct="0">
        <a:spcBef>
          <a:spcPct val="20000"/>
        </a:spcBef>
        <a:spcAft>
          <a:spcPct val="0"/>
        </a:spcAft>
        <a:buChar char="•"/>
        <a:defRPr sz="10700">
          <a:solidFill>
            <a:schemeClr val="tx1"/>
          </a:solidFill>
          <a:latin typeface="+mn-lt"/>
          <a:ea typeface="ＭＳ Ｐゴシック" pitchFamily="-65" charset="-128"/>
        </a:defRPr>
      </a:lvl3pPr>
      <a:lvl4pPr marL="7132638" indent="-1019175" algn="l" defTabSz="4075113" rtl="0" eaLnBrk="0" fontAlgn="base" hangingPunct="0">
        <a:spcBef>
          <a:spcPct val="20000"/>
        </a:spcBef>
        <a:spcAft>
          <a:spcPct val="0"/>
        </a:spcAft>
        <a:buChar char="–"/>
        <a:defRPr sz="8900">
          <a:solidFill>
            <a:schemeClr val="tx1"/>
          </a:solidFill>
          <a:latin typeface="+mn-lt"/>
          <a:ea typeface="ＭＳ Ｐゴシック" pitchFamily="-65" charset="-128"/>
        </a:defRPr>
      </a:lvl4pPr>
      <a:lvl5pPr marL="9169400" indent="-1017588" algn="l" defTabSz="4075113" rtl="0" eaLnBrk="0" fontAlgn="base" hangingPunct="0">
        <a:spcBef>
          <a:spcPct val="20000"/>
        </a:spcBef>
        <a:spcAft>
          <a:spcPct val="0"/>
        </a:spcAft>
        <a:buChar char="»"/>
        <a:defRPr sz="8900">
          <a:solidFill>
            <a:schemeClr val="tx1"/>
          </a:solidFill>
          <a:latin typeface="+mn-lt"/>
          <a:ea typeface="ＭＳ Ｐゴシック" pitchFamily="-65" charset="-128"/>
        </a:defRPr>
      </a:lvl5pPr>
      <a:lvl6pPr marL="9626600" indent="-1017588" algn="l" defTabSz="4075113" rtl="0" fontAlgn="base">
        <a:spcBef>
          <a:spcPct val="20000"/>
        </a:spcBef>
        <a:spcAft>
          <a:spcPct val="0"/>
        </a:spcAft>
        <a:buChar char="»"/>
        <a:defRPr sz="8900">
          <a:solidFill>
            <a:schemeClr val="tx1"/>
          </a:solidFill>
          <a:latin typeface="+mn-lt"/>
          <a:ea typeface="ＭＳ Ｐゴシック" pitchFamily="-65" charset="-128"/>
        </a:defRPr>
      </a:lvl6pPr>
      <a:lvl7pPr marL="10083800" indent="-1017588" algn="l" defTabSz="4075113" rtl="0" fontAlgn="base">
        <a:spcBef>
          <a:spcPct val="20000"/>
        </a:spcBef>
        <a:spcAft>
          <a:spcPct val="0"/>
        </a:spcAft>
        <a:buChar char="»"/>
        <a:defRPr sz="8900">
          <a:solidFill>
            <a:schemeClr val="tx1"/>
          </a:solidFill>
          <a:latin typeface="+mn-lt"/>
          <a:ea typeface="ＭＳ Ｐゴシック" pitchFamily="-65" charset="-128"/>
        </a:defRPr>
      </a:lvl7pPr>
      <a:lvl8pPr marL="10541000" indent="-1017588" algn="l" defTabSz="4075113" rtl="0" fontAlgn="base">
        <a:spcBef>
          <a:spcPct val="20000"/>
        </a:spcBef>
        <a:spcAft>
          <a:spcPct val="0"/>
        </a:spcAft>
        <a:buChar char="»"/>
        <a:defRPr sz="8900">
          <a:solidFill>
            <a:schemeClr val="tx1"/>
          </a:solidFill>
          <a:latin typeface="+mn-lt"/>
          <a:ea typeface="ＭＳ Ｐゴシック" pitchFamily="-65" charset="-128"/>
        </a:defRPr>
      </a:lvl8pPr>
      <a:lvl9pPr marL="10998200" indent="-1017588" algn="l" defTabSz="4075113" rtl="0" fontAlgn="base">
        <a:spcBef>
          <a:spcPct val="20000"/>
        </a:spcBef>
        <a:spcAft>
          <a:spcPct val="0"/>
        </a:spcAft>
        <a:buChar char="»"/>
        <a:defRPr sz="89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wiki/File:Solar_panels,_Santorini.jpg" TargetMode="External"/><Relationship Id="rId13" Type="http://schemas.openxmlformats.org/officeDocument/2006/relationships/image" Target="../media/image7.jpeg"/><Relationship Id="rId3" Type="http://schemas.openxmlformats.org/officeDocument/2006/relationships/notesSlide" Target="../notesSlides/notesSlide1.xml"/><Relationship Id="rId7" Type="http://schemas.openxmlformats.org/officeDocument/2006/relationships/image" Target="../media/image3.png"/><Relationship Id="rId12" Type="http://schemas.openxmlformats.org/officeDocument/2006/relationships/image" Target="../media/image6.jpeg"/><Relationship Id="rId2" Type="http://schemas.openxmlformats.org/officeDocument/2006/relationships/slideLayout" Target="../slideLayouts/slideLayout7.xml"/><Relationship Id="rId16" Type="http://schemas.openxmlformats.org/officeDocument/2006/relationships/image" Target="../media/image10.jpeg"/><Relationship Id="rId1" Type="http://schemas.openxmlformats.org/officeDocument/2006/relationships/themeOverride" Target="../theme/themeOverride1.xml"/><Relationship Id="rId6" Type="http://schemas.openxmlformats.org/officeDocument/2006/relationships/hyperlink" Target="/wiki/File:Solar_cell.png" TargetMode="External"/><Relationship Id="rId11" Type="http://schemas.openxmlformats.org/officeDocument/2006/relationships/image" Target="../media/image5.jpeg"/><Relationship Id="rId5" Type="http://schemas.openxmlformats.org/officeDocument/2006/relationships/image" Target="../media/image2.gif"/><Relationship Id="rId15" Type="http://schemas.openxmlformats.org/officeDocument/2006/relationships/image" Target="../media/image9.jpeg"/><Relationship Id="rId10" Type="http://schemas.openxmlformats.org/officeDocument/2006/relationships/hyperlink" Target="/wiki/File:PS10_solar_power_tower.jpg" TargetMode="External"/><Relationship Id="rId4" Type="http://schemas.openxmlformats.org/officeDocument/2006/relationships/hyperlink" Target="http://www1.eere.energy.gov/solar/" TargetMode="External"/><Relationship Id="rId9" Type="http://schemas.openxmlformats.org/officeDocument/2006/relationships/image" Target="../media/image4.jpeg"/><Relationship Id="rId1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78"/>
          <p:cNvSpPr>
            <a:spLocks noChangeArrowheads="1"/>
          </p:cNvSpPr>
          <p:nvPr/>
        </p:nvSpPr>
        <p:spPr bwMode="auto">
          <a:xfrm>
            <a:off x="1204913" y="1069975"/>
            <a:ext cx="49528412" cy="31367413"/>
          </a:xfrm>
          <a:prstGeom prst="rect">
            <a:avLst/>
          </a:prstGeom>
          <a:noFill/>
          <a:ln w="9525">
            <a:solidFill>
              <a:schemeClr val="tx1"/>
            </a:solidFill>
            <a:miter lim="800000"/>
            <a:headEnd/>
            <a:tailEnd/>
          </a:ln>
        </p:spPr>
        <p:txBody>
          <a:bodyPr wrap="none" anchor="ctr"/>
          <a:lstStyle/>
          <a:p>
            <a:endParaRPr lang="en-US" dirty="0"/>
          </a:p>
        </p:txBody>
      </p:sp>
      <p:sp>
        <p:nvSpPr>
          <p:cNvPr id="2051" name="Text Box 7"/>
          <p:cNvSpPr txBox="1">
            <a:spLocks noChangeArrowheads="1"/>
          </p:cNvSpPr>
          <p:nvPr/>
        </p:nvSpPr>
        <p:spPr bwMode="auto">
          <a:xfrm>
            <a:off x="2063750" y="7319963"/>
            <a:ext cx="10512425" cy="10996612"/>
          </a:xfrm>
          <a:prstGeom prst="rect">
            <a:avLst/>
          </a:prstGeom>
          <a:solidFill>
            <a:schemeClr val="bg1"/>
          </a:solidFill>
          <a:ln w="12700">
            <a:solidFill>
              <a:schemeClr val="hlink"/>
            </a:solidFill>
            <a:miter lim="800000"/>
            <a:headEnd/>
            <a:tailEnd/>
          </a:ln>
        </p:spPr>
        <p:txBody>
          <a:bodyPr lIns="914400" tIns="457200" rIns="914400" bIns="914400"/>
          <a:lstStyle/>
          <a:p>
            <a:pPr algn="just">
              <a:spcBef>
                <a:spcPct val="50000"/>
              </a:spcBef>
              <a:tabLst>
                <a:tab pos="500063" algn="l"/>
              </a:tabLst>
            </a:pPr>
            <a:r>
              <a:rPr lang="en-US" sz="4400" b="1" dirty="0">
                <a:solidFill>
                  <a:srgbClr val="FF8000"/>
                </a:solidFill>
              </a:rPr>
              <a:t>Introduction</a:t>
            </a:r>
            <a:endParaRPr lang="en-US" sz="4400" b="1" dirty="0"/>
          </a:p>
          <a:p>
            <a:pPr>
              <a:spcBef>
                <a:spcPct val="10000"/>
              </a:spcBef>
              <a:tabLst>
                <a:tab pos="500063" algn="l"/>
              </a:tabLst>
            </a:pPr>
            <a:r>
              <a:rPr lang="en-US" sz="2400" dirty="0" smtClean="0">
                <a:latin typeface="Times New Roman" charset="0"/>
              </a:rPr>
              <a:t>	Solar energy is know by many as being power received from the sun that is used to generate electricity. However there is a lot more to solar energy.  By definition solar energy is energy that is converted into thermal and electrical energy; also known as a renewable form of energy. With help form organizations, as big as the US Department of Energy and as small as  SEPA  (Solar Electric Power Association). </a:t>
            </a:r>
          </a:p>
          <a:p>
            <a:pPr>
              <a:spcBef>
                <a:spcPct val="10000"/>
              </a:spcBef>
              <a:tabLst>
                <a:tab pos="500063" algn="l"/>
              </a:tabLst>
            </a:pPr>
            <a:r>
              <a:rPr lang="en-US" sz="2400" dirty="0">
                <a:latin typeface="Times New Roman" charset="0"/>
              </a:rPr>
              <a:t>	</a:t>
            </a:r>
            <a:r>
              <a:rPr lang="en-US" sz="2400" dirty="0" smtClean="0">
                <a:latin typeface="Times New Roman" charset="0"/>
              </a:rPr>
              <a:t>With new technology of the 21</a:t>
            </a:r>
            <a:r>
              <a:rPr lang="en-US" sz="2400" baseline="30000" dirty="0" smtClean="0">
                <a:latin typeface="Times New Roman" charset="0"/>
              </a:rPr>
              <a:t>st</a:t>
            </a:r>
            <a:r>
              <a:rPr lang="en-US" sz="2400" dirty="0" smtClean="0">
                <a:latin typeface="Times New Roman" charset="0"/>
              </a:rPr>
              <a:t> century, solar energy is booming with business. With several ways to contract solar energy the public as well as commercial businesses are turning to solar energy to power their everyday lives. </a:t>
            </a:r>
          </a:p>
          <a:p>
            <a:pPr>
              <a:spcBef>
                <a:spcPct val="10000"/>
              </a:spcBef>
              <a:tabLst>
                <a:tab pos="500063" algn="l"/>
              </a:tabLst>
            </a:pPr>
            <a:r>
              <a:rPr lang="en-US" sz="2400" dirty="0">
                <a:latin typeface="Times New Roman" charset="0"/>
              </a:rPr>
              <a:t>	</a:t>
            </a:r>
            <a:r>
              <a:rPr lang="en-US" sz="2400" dirty="0" smtClean="0">
                <a:latin typeface="Times New Roman" charset="0"/>
              </a:rPr>
              <a:t>Although solar energy seems like the solution to energy problems in the United States, there are problems that still need to be solved. Cost is a huge problem as well as location. If you are not located in a sunny location then the amount of energy you receive is lessened. </a:t>
            </a:r>
          </a:p>
          <a:p>
            <a:pPr>
              <a:spcBef>
                <a:spcPct val="10000"/>
              </a:spcBef>
              <a:tabLst>
                <a:tab pos="500063" algn="l"/>
              </a:tabLst>
            </a:pPr>
            <a:endParaRPr lang="en-US" sz="2400" dirty="0" smtClean="0">
              <a:latin typeface="Times New Roman" charset="0"/>
            </a:endParaRPr>
          </a:p>
          <a:p>
            <a:pPr>
              <a:spcBef>
                <a:spcPct val="10000"/>
              </a:spcBef>
              <a:tabLst>
                <a:tab pos="500063" algn="l"/>
              </a:tabLst>
            </a:pPr>
            <a:endParaRPr lang="en-US" sz="2400" dirty="0">
              <a:latin typeface="Times New Roman" charset="0"/>
            </a:endParaRPr>
          </a:p>
          <a:p>
            <a:pPr>
              <a:spcBef>
                <a:spcPct val="10000"/>
              </a:spcBef>
              <a:tabLst>
                <a:tab pos="500063" algn="l"/>
              </a:tabLst>
            </a:pPr>
            <a:endParaRPr lang="en-US" sz="2400" dirty="0" smtClean="0">
              <a:latin typeface="Times New Roman" charset="0"/>
            </a:endParaRPr>
          </a:p>
          <a:p>
            <a:pPr>
              <a:spcBef>
                <a:spcPct val="10000"/>
              </a:spcBef>
              <a:tabLst>
                <a:tab pos="500063" algn="l"/>
              </a:tabLst>
            </a:pPr>
            <a:endParaRPr lang="en-US" sz="2400" dirty="0">
              <a:latin typeface="Times New Roman" charset="0"/>
            </a:endParaRPr>
          </a:p>
        </p:txBody>
      </p:sp>
      <p:sp>
        <p:nvSpPr>
          <p:cNvPr id="2052" name="Text Box 11"/>
          <p:cNvSpPr txBox="1">
            <a:spLocks noChangeArrowheads="1"/>
          </p:cNvSpPr>
          <p:nvPr/>
        </p:nvSpPr>
        <p:spPr bwMode="auto">
          <a:xfrm>
            <a:off x="2092325" y="19304000"/>
            <a:ext cx="10512425" cy="12128500"/>
          </a:xfrm>
          <a:prstGeom prst="rect">
            <a:avLst/>
          </a:prstGeom>
          <a:solidFill>
            <a:schemeClr val="bg1"/>
          </a:solidFill>
          <a:ln w="12700">
            <a:solidFill>
              <a:schemeClr val="hlink"/>
            </a:solidFill>
            <a:miter lim="800000"/>
            <a:headEnd/>
            <a:tailEnd/>
          </a:ln>
        </p:spPr>
        <p:txBody>
          <a:bodyPr lIns="914400" tIns="457200" rIns="914400" bIns="914400"/>
          <a:lstStyle/>
          <a:p>
            <a:pPr algn="just">
              <a:spcBef>
                <a:spcPct val="50000"/>
              </a:spcBef>
              <a:tabLst>
                <a:tab pos="508000" algn="l"/>
              </a:tabLst>
            </a:pPr>
            <a:r>
              <a:rPr lang="en-US" sz="4400" b="1" dirty="0">
                <a:solidFill>
                  <a:srgbClr val="FF8000"/>
                </a:solidFill>
              </a:rPr>
              <a:t>Materials and methods</a:t>
            </a:r>
            <a:r>
              <a:rPr lang="en-US" sz="2400" dirty="0">
                <a:solidFill>
                  <a:srgbClr val="FF8000"/>
                </a:solidFill>
                <a:latin typeface="Times New Roman" charset="0"/>
              </a:rPr>
              <a:t>	</a:t>
            </a:r>
            <a:endParaRPr lang="en-US" sz="2400" dirty="0" smtClean="0">
              <a:solidFill>
                <a:srgbClr val="FF8000"/>
              </a:solidFill>
              <a:latin typeface="Times New Roman" charset="0"/>
            </a:endParaRPr>
          </a:p>
          <a:p>
            <a:pPr algn="just">
              <a:spcBef>
                <a:spcPct val="50000"/>
              </a:spcBef>
              <a:tabLst>
                <a:tab pos="508000" algn="l"/>
              </a:tabLst>
            </a:pPr>
            <a:r>
              <a:rPr lang="en-US" sz="2400" dirty="0" smtClean="0">
                <a:latin typeface="Times New Roman" charset="0"/>
              </a:rPr>
              <a:t>Many think that solar energy is having the sun shine on a specific location or business. This is true however sunlight needs to be harnessed in order to be used as a form of energy. There are four ways to achieve solar energy, one being through Photovoltaic. </a:t>
            </a:r>
          </a:p>
          <a:p>
            <a:pPr algn="just">
              <a:spcBef>
                <a:spcPct val="50000"/>
              </a:spcBef>
              <a:tabLst>
                <a:tab pos="508000" algn="l"/>
              </a:tabLst>
            </a:pPr>
            <a:r>
              <a:rPr lang="en-US" sz="2400" dirty="0">
                <a:latin typeface="Times New Roman" charset="0"/>
              </a:rPr>
              <a:t>	</a:t>
            </a:r>
            <a:r>
              <a:rPr lang="en-US" sz="2400" dirty="0" smtClean="0">
                <a:latin typeface="Times New Roman" charset="0"/>
              </a:rPr>
              <a:t>Photovoltaic is a field of study that looks to convert solar radiation into direct current electricity.  In this field of study researchers look to use solar cells to capture energy directly from the sun. When these solar cells are combined  they are used too make solar panels , which  are then placed  on  roofs of buildings and open fields to soak up sunlight. </a:t>
            </a: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r>
              <a:rPr lang="en-US" sz="2400" dirty="0" smtClean="0">
                <a:latin typeface="Times New Roman" charset="0"/>
              </a:rPr>
              <a:t>	Another way of harnessing solar energy is through solar thermal systems that take heat (thermal) energy and convert it into different temperature. These thermal collectors are used to store heated and cooled energy that the public can use to heat pools and cool homes. </a:t>
            </a: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r>
              <a:rPr lang="en-US" sz="2400" dirty="0">
                <a:latin typeface="Times New Roman" charset="0"/>
              </a:rPr>
              <a:t>	</a:t>
            </a:r>
            <a:r>
              <a:rPr lang="en-US" sz="2400" dirty="0" smtClean="0">
                <a:latin typeface="Times New Roman" charset="0"/>
              </a:rPr>
              <a:t>						</a:t>
            </a:r>
          </a:p>
          <a:p>
            <a:pPr algn="just">
              <a:spcBef>
                <a:spcPct val="50000"/>
              </a:spcBef>
              <a:tabLst>
                <a:tab pos="508000" algn="l"/>
              </a:tabLst>
            </a:pPr>
            <a:endParaRPr lang="en-US" sz="2400" dirty="0" smtClean="0">
              <a:solidFill>
                <a:srgbClr val="FF8000"/>
              </a:solidFill>
              <a:latin typeface="Times New Roman" charset="0"/>
            </a:endParaRPr>
          </a:p>
          <a:p>
            <a:pPr algn="just">
              <a:spcBef>
                <a:spcPct val="50000"/>
              </a:spcBef>
              <a:tabLst>
                <a:tab pos="508000" algn="l"/>
              </a:tabLst>
            </a:pPr>
            <a:endParaRPr lang="en-US" sz="2400" dirty="0">
              <a:solidFill>
                <a:srgbClr val="FF8000"/>
              </a:solidFill>
              <a:latin typeface="Times New Roman" charset="0"/>
            </a:endParaRPr>
          </a:p>
        </p:txBody>
      </p:sp>
      <p:sp>
        <p:nvSpPr>
          <p:cNvPr id="2054" name="Text Box 12"/>
          <p:cNvSpPr txBox="1">
            <a:spLocks noChangeArrowheads="1"/>
          </p:cNvSpPr>
          <p:nvPr/>
        </p:nvSpPr>
        <p:spPr bwMode="auto">
          <a:xfrm>
            <a:off x="14262100" y="7313614"/>
            <a:ext cx="10512425" cy="11002962"/>
          </a:xfrm>
          <a:prstGeom prst="rect">
            <a:avLst/>
          </a:prstGeom>
          <a:solidFill>
            <a:schemeClr val="bg1"/>
          </a:solidFill>
          <a:ln w="25400" cmpd="dbl">
            <a:solidFill>
              <a:schemeClr val="hlink"/>
            </a:solidFill>
            <a:miter lim="800000"/>
            <a:headEnd/>
            <a:tailEnd/>
          </a:ln>
        </p:spPr>
        <p:txBody>
          <a:bodyPr lIns="914400" tIns="457200" rIns="914400" bIns="914400"/>
          <a:lstStyle/>
          <a:p>
            <a:pPr>
              <a:spcBef>
                <a:spcPct val="10000"/>
              </a:spcBef>
              <a:tabLst>
                <a:tab pos="500063" algn="l"/>
              </a:tabLst>
            </a:pPr>
            <a:r>
              <a:rPr lang="en-US" sz="2400" dirty="0">
                <a:latin typeface="Times New Roman" charset="0"/>
              </a:rPr>
              <a:t>	</a:t>
            </a:r>
            <a:r>
              <a:rPr lang="en-US" sz="2400" dirty="0" smtClean="0">
                <a:latin typeface="Times New Roman" charset="0"/>
              </a:rPr>
              <a:t>The third way of receiving solar energy is through concentrating solar power. This is a system in which large mirrors and lenses are used to harness sunlight. These lenses and mirrors are  able to focus a large area of sunlight into a small area. With the concentrated  light from the lenses  it is projected onto photovoltaic surfaces that creates a power plant reaction. </a:t>
            </a:r>
          </a:p>
          <a:p>
            <a:pPr>
              <a:spcBef>
                <a:spcPct val="10000"/>
              </a:spcBef>
              <a:tabLst>
                <a:tab pos="500063" algn="l"/>
              </a:tabLst>
            </a:pPr>
            <a:endParaRPr lang="en-US" sz="2400" dirty="0">
              <a:latin typeface="Times New Roman" charset="0"/>
            </a:endParaRPr>
          </a:p>
          <a:p>
            <a:pPr>
              <a:spcBef>
                <a:spcPct val="10000"/>
              </a:spcBef>
              <a:tabLst>
                <a:tab pos="500063" algn="l"/>
              </a:tabLst>
            </a:pPr>
            <a:endParaRPr lang="en-US" sz="2400" dirty="0" smtClean="0">
              <a:latin typeface="Times New Roman" charset="0"/>
            </a:endParaRPr>
          </a:p>
          <a:p>
            <a:pPr>
              <a:spcBef>
                <a:spcPct val="10000"/>
              </a:spcBef>
              <a:tabLst>
                <a:tab pos="500063" algn="l"/>
              </a:tabLst>
            </a:pPr>
            <a:endParaRPr lang="en-US" sz="2400" dirty="0">
              <a:latin typeface="Times New Roman" charset="0"/>
            </a:endParaRPr>
          </a:p>
          <a:p>
            <a:pPr>
              <a:spcBef>
                <a:spcPct val="10000"/>
              </a:spcBef>
              <a:tabLst>
                <a:tab pos="500063" algn="l"/>
              </a:tabLst>
            </a:pPr>
            <a:endParaRPr lang="en-US" sz="2400" dirty="0" smtClean="0">
              <a:latin typeface="Times New Roman" charset="0"/>
            </a:endParaRPr>
          </a:p>
          <a:p>
            <a:pPr>
              <a:spcBef>
                <a:spcPct val="10000"/>
              </a:spcBef>
              <a:tabLst>
                <a:tab pos="500063" algn="l"/>
              </a:tabLst>
            </a:pPr>
            <a:endParaRPr lang="en-US" sz="2400" dirty="0">
              <a:latin typeface="Times New Roman" charset="0"/>
            </a:endParaRPr>
          </a:p>
          <a:p>
            <a:pPr>
              <a:spcBef>
                <a:spcPct val="10000"/>
              </a:spcBef>
              <a:tabLst>
                <a:tab pos="500063" algn="l"/>
              </a:tabLst>
            </a:pPr>
            <a:endParaRPr lang="en-US" sz="2400" dirty="0" smtClean="0">
              <a:latin typeface="Times New Roman" charset="0"/>
            </a:endParaRPr>
          </a:p>
          <a:p>
            <a:pPr>
              <a:spcBef>
                <a:spcPct val="10000"/>
              </a:spcBef>
              <a:tabLst>
                <a:tab pos="500063" algn="l"/>
              </a:tabLst>
            </a:pPr>
            <a:endParaRPr lang="en-US" sz="2400" dirty="0">
              <a:latin typeface="Times New Roman" charset="0"/>
            </a:endParaRPr>
          </a:p>
          <a:p>
            <a:pPr>
              <a:spcBef>
                <a:spcPct val="10000"/>
              </a:spcBef>
              <a:tabLst>
                <a:tab pos="500063" algn="l"/>
              </a:tabLst>
            </a:pPr>
            <a:endParaRPr lang="en-US" sz="2400" dirty="0" smtClean="0">
              <a:latin typeface="Times New Roman" charset="0"/>
            </a:endParaRPr>
          </a:p>
          <a:p>
            <a:pPr>
              <a:spcBef>
                <a:spcPct val="10000"/>
              </a:spcBef>
              <a:tabLst>
                <a:tab pos="500063" algn="l"/>
              </a:tabLst>
            </a:pPr>
            <a:endParaRPr lang="en-US" sz="2400" dirty="0">
              <a:latin typeface="Times New Roman" charset="0"/>
            </a:endParaRPr>
          </a:p>
          <a:p>
            <a:pPr>
              <a:spcBef>
                <a:spcPct val="10000"/>
              </a:spcBef>
              <a:tabLst>
                <a:tab pos="500063" algn="l"/>
              </a:tabLst>
            </a:pPr>
            <a:endParaRPr lang="en-US" sz="2400" dirty="0" smtClean="0">
              <a:latin typeface="Times New Roman" charset="0"/>
            </a:endParaRPr>
          </a:p>
          <a:p>
            <a:pPr>
              <a:spcBef>
                <a:spcPct val="10000"/>
              </a:spcBef>
              <a:tabLst>
                <a:tab pos="500063" algn="l"/>
              </a:tabLst>
            </a:pPr>
            <a:endParaRPr lang="en-US" sz="2400" dirty="0">
              <a:latin typeface="Times New Roman" charset="0"/>
            </a:endParaRPr>
          </a:p>
          <a:p>
            <a:pPr>
              <a:spcBef>
                <a:spcPct val="10000"/>
              </a:spcBef>
              <a:tabLst>
                <a:tab pos="500063" algn="l"/>
              </a:tabLst>
            </a:pPr>
            <a:endParaRPr lang="en-US" sz="2400" dirty="0" smtClean="0">
              <a:latin typeface="Times New Roman" charset="0"/>
            </a:endParaRPr>
          </a:p>
          <a:p>
            <a:pPr>
              <a:spcBef>
                <a:spcPct val="10000"/>
              </a:spcBef>
              <a:tabLst>
                <a:tab pos="500063" algn="l"/>
              </a:tabLst>
            </a:pPr>
            <a:endParaRPr lang="en-US" sz="2400" dirty="0">
              <a:latin typeface="Times New Roman" charset="0"/>
            </a:endParaRPr>
          </a:p>
          <a:p>
            <a:pPr>
              <a:spcBef>
                <a:spcPct val="10000"/>
              </a:spcBef>
              <a:tabLst>
                <a:tab pos="500063" algn="l"/>
              </a:tabLst>
            </a:pPr>
            <a:r>
              <a:rPr lang="en-US" sz="2400" dirty="0" smtClean="0">
                <a:latin typeface="Times New Roman" charset="0"/>
              </a:rPr>
              <a:t>The  final way of harnessing  solar energy is through lighting. Throughout the 21</a:t>
            </a:r>
            <a:r>
              <a:rPr lang="en-US" sz="2400" baseline="30000" dirty="0" smtClean="0">
                <a:latin typeface="Times New Roman" charset="0"/>
              </a:rPr>
              <a:t>st</a:t>
            </a:r>
            <a:r>
              <a:rPr lang="en-US" sz="2400" dirty="0" smtClean="0">
                <a:latin typeface="Times New Roman" charset="0"/>
              </a:rPr>
              <a:t> century there has become an easier way for the public to access items that use solar energy. Though specific solar lamps that soak up the suns energy  and use it to power itself at night to calculators that have solar panels installed into them. With these simple changes in everyday items more  and more people are turning to solar energy as their one source of energy. </a:t>
            </a:r>
            <a:endParaRPr lang="en-US" sz="2400" dirty="0">
              <a:latin typeface="Times New Roman" charset="0"/>
            </a:endParaRPr>
          </a:p>
        </p:txBody>
      </p:sp>
      <p:sp>
        <p:nvSpPr>
          <p:cNvPr id="2055" name="Text Box 13"/>
          <p:cNvSpPr txBox="1">
            <a:spLocks noChangeArrowheads="1"/>
          </p:cNvSpPr>
          <p:nvPr/>
        </p:nvSpPr>
        <p:spPr bwMode="auto">
          <a:xfrm>
            <a:off x="38576250" y="10171113"/>
            <a:ext cx="10512425" cy="9821862"/>
          </a:xfrm>
          <a:prstGeom prst="rect">
            <a:avLst/>
          </a:prstGeom>
          <a:solidFill>
            <a:schemeClr val="bg1"/>
          </a:solidFill>
          <a:ln w="12700">
            <a:solidFill>
              <a:schemeClr val="hlink"/>
            </a:solidFill>
            <a:miter lim="800000"/>
            <a:headEnd/>
            <a:tailEnd/>
          </a:ln>
        </p:spPr>
        <p:txBody>
          <a:bodyPr lIns="914400" tIns="457200" rIns="914400" bIns="914400"/>
          <a:lstStyle/>
          <a:p>
            <a:pPr>
              <a:spcBef>
                <a:spcPct val="50000"/>
              </a:spcBef>
              <a:tabLst>
                <a:tab pos="635000" algn="l"/>
              </a:tabLst>
            </a:pPr>
            <a:r>
              <a:rPr lang="en-US" sz="4400" b="1" dirty="0">
                <a:solidFill>
                  <a:srgbClr val="FF8000"/>
                </a:solidFill>
              </a:rPr>
              <a:t>Conclusions</a:t>
            </a:r>
            <a:endParaRPr lang="en-US" sz="4400" b="1" dirty="0"/>
          </a:p>
          <a:p>
            <a:r>
              <a:rPr lang="en-US" sz="2400" dirty="0" smtClean="0">
                <a:latin typeface="+mj-lt"/>
              </a:rPr>
              <a:t>“As the technology for solar cells gets better and better, this form of clean, renewable energy will find more applications that take up less space and produce more electricity, to meet the energy needs of our homes, schools and businesses.”</a:t>
            </a:r>
          </a:p>
          <a:p>
            <a:r>
              <a:rPr lang="en-US" sz="2400" dirty="0" smtClean="0">
                <a:latin typeface="+mj-lt"/>
              </a:rPr>
              <a:t>		</a:t>
            </a:r>
          </a:p>
          <a:p>
            <a:r>
              <a:rPr lang="en-US" sz="2400" dirty="0">
                <a:latin typeface="+mj-lt"/>
              </a:rPr>
              <a:t>	</a:t>
            </a:r>
            <a:r>
              <a:rPr lang="en-US" sz="2400" dirty="0" smtClean="0">
                <a:latin typeface="+mj-lt"/>
              </a:rPr>
              <a:t>		SAMUEL BODMAN, speech, July 14, 2005</a:t>
            </a:r>
          </a:p>
          <a:p>
            <a:endParaRPr lang="en-US" sz="2400" dirty="0">
              <a:latin typeface="+mj-lt"/>
            </a:endParaRPr>
          </a:p>
          <a:p>
            <a:r>
              <a:rPr lang="en-US" sz="2400" dirty="0" smtClean="0">
                <a:latin typeface="+mj-lt"/>
              </a:rPr>
              <a:t>	As more and more research is being done on solar energy it is becoming the future of energy in the United States. With oil companies nervous about the decrease in oil, people need to find an alternative way to power their  homes and businesses. </a:t>
            </a:r>
          </a:p>
          <a:p>
            <a:pPr>
              <a:spcBef>
                <a:spcPct val="10000"/>
              </a:spcBef>
              <a:tabLst>
                <a:tab pos="635000" algn="l"/>
              </a:tabLst>
            </a:pPr>
            <a:endParaRPr lang="en-US" sz="2400" dirty="0">
              <a:latin typeface="Times New Roman" charset="0"/>
            </a:endParaRPr>
          </a:p>
        </p:txBody>
      </p:sp>
      <p:sp>
        <p:nvSpPr>
          <p:cNvPr id="2056" name="Text Box 14"/>
          <p:cNvSpPr txBox="1">
            <a:spLocks noChangeArrowheads="1"/>
          </p:cNvSpPr>
          <p:nvPr/>
        </p:nvSpPr>
        <p:spPr bwMode="auto">
          <a:xfrm>
            <a:off x="1744663" y="4127500"/>
            <a:ext cx="47701200" cy="2378075"/>
          </a:xfrm>
          <a:prstGeom prst="rect">
            <a:avLst/>
          </a:prstGeom>
          <a:noFill/>
          <a:ln w="12700">
            <a:noFill/>
            <a:miter lim="800000"/>
            <a:headEnd/>
            <a:tailEnd/>
          </a:ln>
        </p:spPr>
        <p:txBody>
          <a:bodyPr lIns="274320" tIns="274320" rIns="274320" bIns="274320">
            <a:spAutoFit/>
          </a:bodyPr>
          <a:lstStyle/>
          <a:p>
            <a:pPr algn="ctr">
              <a:spcBef>
                <a:spcPct val="50000"/>
              </a:spcBef>
            </a:pPr>
            <a:r>
              <a:rPr lang="en-US" sz="6000" b="1" dirty="0" smtClean="0"/>
              <a:t>Lauren Houston and Meghan Sullivan</a:t>
            </a:r>
            <a:r>
              <a:rPr lang="en-US" sz="6000" b="1" dirty="0"/>
              <a:t/>
            </a:r>
            <a:br>
              <a:rPr lang="en-US" sz="6000" b="1" dirty="0"/>
            </a:br>
            <a:r>
              <a:rPr lang="en-US" sz="6000" b="1" dirty="0" smtClean="0"/>
              <a:t>CP Physics, Block A, Mrs. Najmi</a:t>
            </a:r>
            <a:endParaRPr lang="en-US" sz="6000" dirty="0"/>
          </a:p>
        </p:txBody>
      </p:sp>
      <p:sp>
        <p:nvSpPr>
          <p:cNvPr id="2065" name="Text Box 70"/>
          <p:cNvSpPr txBox="1">
            <a:spLocks noChangeArrowheads="1"/>
          </p:cNvSpPr>
          <p:nvPr/>
        </p:nvSpPr>
        <p:spPr bwMode="auto">
          <a:xfrm>
            <a:off x="38661975" y="22213888"/>
            <a:ext cx="10512425" cy="4371975"/>
          </a:xfrm>
          <a:prstGeom prst="rect">
            <a:avLst/>
          </a:prstGeom>
          <a:solidFill>
            <a:schemeClr val="bg1"/>
          </a:solidFill>
          <a:ln w="12700">
            <a:solidFill>
              <a:schemeClr val="hlink"/>
            </a:solidFill>
            <a:miter lim="800000"/>
            <a:headEnd/>
            <a:tailEnd/>
          </a:ln>
        </p:spPr>
        <p:txBody>
          <a:bodyPr lIns="914400" tIns="457200" rIns="914400" bIns="914400"/>
          <a:lstStyle/>
          <a:p>
            <a:pPr algn="just"/>
            <a:r>
              <a:rPr lang="en-US" sz="4400" b="1" dirty="0">
                <a:solidFill>
                  <a:srgbClr val="FF8000"/>
                </a:solidFill>
              </a:rPr>
              <a:t>For further </a:t>
            </a:r>
            <a:r>
              <a:rPr lang="en-US" sz="4400" b="1" dirty="0" smtClean="0">
                <a:solidFill>
                  <a:srgbClr val="FF8000"/>
                </a:solidFill>
              </a:rPr>
              <a:t>information</a:t>
            </a:r>
          </a:p>
          <a:p>
            <a:pPr algn="just"/>
            <a:r>
              <a:rPr lang="en-US" sz="2400" dirty="0" smtClean="0">
                <a:latin typeface="+mj-lt"/>
              </a:rPr>
              <a:t>Please visit:</a:t>
            </a:r>
          </a:p>
          <a:p>
            <a:pPr algn="just"/>
            <a:r>
              <a:rPr lang="en-US" sz="2400" b="1" dirty="0" smtClean="0">
                <a:solidFill>
                  <a:schemeClr val="accent2"/>
                </a:solidFill>
                <a:latin typeface="+mj-lt"/>
                <a:hlinkClick r:id="rId4"/>
              </a:rPr>
              <a:t>http://www1.eere.energy.gov/solar/</a:t>
            </a:r>
            <a:endParaRPr lang="en-US" sz="2400" b="1" dirty="0" smtClean="0">
              <a:solidFill>
                <a:schemeClr val="accent2"/>
              </a:solidFill>
              <a:latin typeface="+mj-lt"/>
            </a:endParaRPr>
          </a:p>
          <a:p>
            <a:pPr algn="just"/>
            <a:endParaRPr lang="en-US" sz="2400" b="1" dirty="0">
              <a:solidFill>
                <a:schemeClr val="accent2"/>
              </a:solidFill>
              <a:latin typeface="+mj-lt"/>
            </a:endParaRPr>
          </a:p>
          <a:p>
            <a:pPr algn="just"/>
            <a:r>
              <a:rPr lang="en-US" sz="2400" dirty="0" smtClean="0">
                <a:latin typeface="+mj-lt"/>
              </a:rPr>
              <a:t>This is a website that is produced by the Department of Energy in the  United Sates that gives more detailed explanations of what was presented in the information above. </a:t>
            </a:r>
            <a:endParaRPr lang="en-US" sz="2400" dirty="0">
              <a:latin typeface="+mj-lt"/>
            </a:endParaRPr>
          </a:p>
        </p:txBody>
      </p:sp>
      <p:sp>
        <p:nvSpPr>
          <p:cNvPr id="2068" name="Text Box 114"/>
          <p:cNvSpPr txBox="1">
            <a:spLocks noChangeArrowheads="1"/>
          </p:cNvSpPr>
          <p:nvPr/>
        </p:nvSpPr>
        <p:spPr bwMode="auto">
          <a:xfrm>
            <a:off x="26347738" y="7259638"/>
            <a:ext cx="10512425" cy="24195087"/>
          </a:xfrm>
          <a:prstGeom prst="rect">
            <a:avLst/>
          </a:prstGeom>
          <a:solidFill>
            <a:schemeClr val="bg1"/>
          </a:solidFill>
          <a:ln w="12700">
            <a:solidFill>
              <a:schemeClr val="hlink"/>
            </a:solidFill>
            <a:miter lim="800000"/>
            <a:headEnd/>
            <a:tailEnd/>
          </a:ln>
        </p:spPr>
        <p:txBody>
          <a:bodyPr lIns="914400" tIns="914400" rIns="914400" bIns="914400"/>
          <a:lstStyle/>
          <a:p>
            <a:pPr algn="just">
              <a:spcBef>
                <a:spcPct val="10000"/>
              </a:spcBef>
              <a:tabLst>
                <a:tab pos="500063" algn="l"/>
              </a:tabLst>
            </a:pPr>
            <a:endParaRPr lang="en-US" sz="2600" dirty="0">
              <a:latin typeface="Times New Roman" charset="0"/>
            </a:endParaRPr>
          </a:p>
          <a:p>
            <a:pPr algn="just">
              <a:spcBef>
                <a:spcPct val="10000"/>
              </a:spcBef>
              <a:tabLst>
                <a:tab pos="500063" algn="l"/>
              </a:tabLst>
            </a:pPr>
            <a:r>
              <a:rPr lang="en-US" sz="2600" dirty="0" smtClean="0">
                <a:latin typeface="Times New Roman" charset="0"/>
              </a:rPr>
              <a:t>	</a:t>
            </a:r>
            <a:r>
              <a:rPr lang="en-US" sz="2400" dirty="0" smtClean="0">
                <a:latin typeface="Times New Roman" charset="0"/>
              </a:rPr>
              <a:t>Solar energy is a renewable form of energy, but it does not come cheap. One solar  powered heating system can cost anywhere between  $2,000 and $4,000. A photovoltaic system can cost anywhere between $8,000 and $10,000.  Many families have turned to installing solar panels on the roof of their homes, which can cost up to $30,000 to $40,000, however if that  same family were to install a battery operated system in their house to do the same kind of job it would cost them 30 to 40% more. </a:t>
            </a: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r>
              <a:rPr lang="en-US" sz="2400" dirty="0" smtClean="0">
                <a:latin typeface="Times New Roman" charset="0"/>
              </a:rPr>
              <a:t>	In the long run solar energy will save the average American money because it uses a renewable source of energy. With solar energy, to fuel a home or business there is no oil or gas needed to get the solar  systems working, all they need are sunlight. Solar Energy also has huge health benefits because you are not producing green house gasses that are destroying the Earth’s atmosphere like oil and gas do. </a:t>
            </a:r>
          </a:p>
          <a:p>
            <a:pPr algn="just">
              <a:spcBef>
                <a:spcPct val="10000"/>
              </a:spcBef>
              <a:tabLst>
                <a:tab pos="500063" algn="l"/>
              </a:tabLst>
            </a:pPr>
            <a:r>
              <a:rPr lang="en-US" sz="2400" dirty="0">
                <a:latin typeface="Times New Roman" charset="0"/>
              </a:rPr>
              <a:t>	</a:t>
            </a:r>
            <a:r>
              <a:rPr lang="en-US" sz="2400" dirty="0" smtClean="0">
                <a:latin typeface="Times New Roman" charset="0"/>
              </a:rPr>
              <a:t>Another advantage to solar energy is that it is helping many  people find jobs in this rough economic  time. Since  more and more families are looking to switch to solar energy there is a need for more people to install these systems as well as educate the public.  Solar systems are  also great because  they require no maintenance, once they are installed they should last a lifetime. </a:t>
            </a: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r>
              <a:rPr lang="en-US" sz="2400" dirty="0">
                <a:latin typeface="Times New Roman" charset="0"/>
              </a:rPr>
              <a:t>	</a:t>
            </a:r>
            <a:r>
              <a:rPr lang="en-US" sz="2400" dirty="0" smtClean="0">
                <a:latin typeface="Times New Roman" charset="0"/>
              </a:rPr>
              <a:t>Although solar energy is very appealing to the average person who is interested in using renewable energy the solar panels are very large and require a lot of space for them to be placed in. Since many homes can only fit two to three panels on its roof, many are placed in neighboring fields, facing the sun in order to receive the greatest amount of sunlight. </a:t>
            </a:r>
          </a:p>
          <a:p>
            <a:pPr algn="just">
              <a:spcBef>
                <a:spcPct val="10000"/>
              </a:spcBef>
              <a:tabLst>
                <a:tab pos="500063" algn="l"/>
              </a:tabLst>
            </a:pPr>
            <a:r>
              <a:rPr lang="en-US" sz="2400" dirty="0">
                <a:latin typeface="Times New Roman" charset="0"/>
              </a:rPr>
              <a:t>	</a:t>
            </a:r>
            <a:r>
              <a:rPr lang="en-US" sz="2400" dirty="0" smtClean="0">
                <a:latin typeface="Times New Roman" charset="0"/>
              </a:rPr>
              <a:t>Anther disadvantage is that solar systems can only work during the day unless they have a battery back up system which stores the energy gained during the day. Also these solar panels can only work if they are placed in a location that is near the sun, they will not work in cloudy areas or over polluted areas. </a:t>
            </a: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r>
              <a:rPr lang="en-US" sz="2400" dirty="0" smtClean="0">
                <a:latin typeface="Times New Roman" charset="0"/>
              </a:rPr>
              <a:t>	</a:t>
            </a: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400" dirty="0" smtClean="0">
              <a:latin typeface="Times New Roman" charset="0"/>
            </a:endParaRPr>
          </a:p>
          <a:p>
            <a:pPr algn="just">
              <a:spcBef>
                <a:spcPct val="10000"/>
              </a:spcBef>
              <a:tabLst>
                <a:tab pos="500063" algn="l"/>
              </a:tabLst>
            </a:pPr>
            <a:endParaRPr lang="en-US" sz="2400" dirty="0">
              <a:latin typeface="Times New Roman" charset="0"/>
            </a:endParaRPr>
          </a:p>
          <a:p>
            <a:pPr algn="just">
              <a:spcBef>
                <a:spcPct val="10000"/>
              </a:spcBef>
              <a:tabLst>
                <a:tab pos="500063" algn="l"/>
              </a:tabLst>
            </a:pPr>
            <a:endParaRPr lang="en-US" sz="2600" dirty="0" smtClean="0">
              <a:latin typeface="Times New Roman" charset="0"/>
            </a:endParaRPr>
          </a:p>
        </p:txBody>
      </p:sp>
      <p:sp>
        <p:nvSpPr>
          <p:cNvPr id="2101" name="Rectangle 180"/>
          <p:cNvSpPr>
            <a:spLocks noChangeArrowheads="1"/>
          </p:cNvSpPr>
          <p:nvPr/>
        </p:nvSpPr>
        <p:spPr bwMode="auto">
          <a:xfrm>
            <a:off x="20199604" y="1938338"/>
            <a:ext cx="11075468" cy="1323439"/>
          </a:xfrm>
          <a:prstGeom prst="rect">
            <a:avLst/>
          </a:prstGeom>
          <a:noFill/>
          <a:ln w="9525">
            <a:noFill/>
            <a:miter lim="800000"/>
            <a:headEnd/>
            <a:tailEnd/>
          </a:ln>
        </p:spPr>
        <p:txBody>
          <a:bodyPr wrap="none">
            <a:spAutoFit/>
          </a:bodyPr>
          <a:lstStyle/>
          <a:p>
            <a:pPr algn="ctr"/>
            <a:r>
              <a:rPr lang="en-US" sz="8000" b="1" dirty="0" smtClean="0"/>
              <a:t>What is Solar Energy?</a:t>
            </a:r>
            <a:endParaRPr lang="en-US" sz="8000" b="1" dirty="0"/>
          </a:p>
        </p:txBody>
      </p:sp>
      <p:pic>
        <p:nvPicPr>
          <p:cNvPr id="70" name="Picture 69" descr="solar energy diagram"/>
          <p:cNvPicPr/>
          <p:nvPr/>
        </p:nvPicPr>
        <p:blipFill>
          <a:blip r:embed="rId5"/>
          <a:srcRect/>
          <a:stretch>
            <a:fillRect/>
          </a:stretch>
        </p:blipFill>
        <p:spPr bwMode="auto">
          <a:xfrm>
            <a:off x="3765999" y="13687425"/>
            <a:ext cx="6378126" cy="4514850"/>
          </a:xfrm>
          <a:prstGeom prst="rect">
            <a:avLst/>
          </a:prstGeom>
          <a:noFill/>
          <a:ln w="9525">
            <a:noFill/>
            <a:miter lim="800000"/>
            <a:headEnd/>
            <a:tailEnd/>
          </a:ln>
        </p:spPr>
      </p:pic>
      <p:pic>
        <p:nvPicPr>
          <p:cNvPr id="2122" name="Picture 74" descr="http://upload.wikimedia.org/wikipedia/commons/thumb/9/90/Solar_cell.png/220px-Solar_cell.png">
            <a:hlinkClick r:id="rId6"/>
          </p:cNvPr>
          <p:cNvPicPr>
            <a:picLocks noChangeAspect="1" noChangeArrowheads="1"/>
          </p:cNvPicPr>
          <p:nvPr/>
        </p:nvPicPr>
        <p:blipFill>
          <a:blip r:embed="rId7"/>
          <a:srcRect/>
          <a:stretch>
            <a:fillRect/>
          </a:stretch>
        </p:blipFill>
        <p:spPr bwMode="auto">
          <a:xfrm>
            <a:off x="6515100" y="24447500"/>
            <a:ext cx="2686050" cy="2405236"/>
          </a:xfrm>
          <a:prstGeom prst="rect">
            <a:avLst/>
          </a:prstGeom>
          <a:noFill/>
        </p:spPr>
      </p:pic>
      <p:sp>
        <p:nvSpPr>
          <p:cNvPr id="73" name="TextBox 72"/>
          <p:cNvSpPr txBox="1"/>
          <p:nvPr/>
        </p:nvSpPr>
        <p:spPr>
          <a:xfrm>
            <a:off x="2828925" y="25031700"/>
            <a:ext cx="3514725" cy="1200329"/>
          </a:xfrm>
          <a:prstGeom prst="rect">
            <a:avLst/>
          </a:prstGeom>
          <a:noFill/>
        </p:spPr>
        <p:txBody>
          <a:bodyPr wrap="square" rtlCol="0">
            <a:spAutoFit/>
          </a:bodyPr>
          <a:lstStyle/>
          <a:p>
            <a:r>
              <a:rPr lang="en-US" sz="2400" dirty="0" smtClean="0">
                <a:latin typeface="+mj-lt"/>
              </a:rPr>
              <a:t>A solar cell made from a monocrystalline silicon wafer. </a:t>
            </a:r>
            <a:endParaRPr lang="en-US" sz="2400" dirty="0">
              <a:latin typeface="+mj-lt"/>
            </a:endParaRPr>
          </a:p>
        </p:txBody>
      </p:sp>
      <p:pic>
        <p:nvPicPr>
          <p:cNvPr id="2124" name="Picture 76" descr="http://upload.wikimedia.org/wikipedia/commons/thumb/9/9d/Solar_panels%2C_Santorini.jpg/240px-Solar_panels%2C_Santorini.jpg">
            <a:hlinkClick r:id="rId8"/>
          </p:cNvPr>
          <p:cNvPicPr>
            <a:picLocks noChangeAspect="1" noChangeArrowheads="1"/>
          </p:cNvPicPr>
          <p:nvPr/>
        </p:nvPicPr>
        <p:blipFill>
          <a:blip r:embed="rId9"/>
          <a:srcRect/>
          <a:stretch>
            <a:fillRect/>
          </a:stretch>
        </p:blipFill>
        <p:spPr bwMode="auto">
          <a:xfrm>
            <a:off x="3143250" y="28738512"/>
            <a:ext cx="2914650" cy="2185988"/>
          </a:xfrm>
          <a:prstGeom prst="rect">
            <a:avLst/>
          </a:prstGeom>
          <a:noFill/>
        </p:spPr>
      </p:pic>
      <p:sp>
        <p:nvSpPr>
          <p:cNvPr id="75" name="TextBox 74"/>
          <p:cNvSpPr txBox="1"/>
          <p:nvPr/>
        </p:nvSpPr>
        <p:spPr>
          <a:xfrm>
            <a:off x="6972300" y="29203650"/>
            <a:ext cx="2886075" cy="1200329"/>
          </a:xfrm>
          <a:prstGeom prst="rect">
            <a:avLst/>
          </a:prstGeom>
          <a:noFill/>
        </p:spPr>
        <p:txBody>
          <a:bodyPr wrap="square" rtlCol="0">
            <a:spAutoFit/>
          </a:bodyPr>
          <a:lstStyle/>
          <a:p>
            <a:r>
              <a:rPr lang="en-US" sz="2400" dirty="0" smtClean="0">
                <a:latin typeface="+mj-lt"/>
              </a:rPr>
              <a:t>A solar thermal system for heating water. </a:t>
            </a:r>
            <a:endParaRPr lang="en-US" sz="2400" dirty="0">
              <a:latin typeface="+mj-lt"/>
            </a:endParaRPr>
          </a:p>
        </p:txBody>
      </p:sp>
      <p:pic>
        <p:nvPicPr>
          <p:cNvPr id="2126" name="Picture 78" descr="http://upload.wikimedia.org/wikipedia/commons/thumb/e/eb/PS10_solar_power_tower.jpg/220px-PS10_solar_power_tower.jpg">
            <a:hlinkClick r:id="rId10"/>
          </p:cNvPr>
          <p:cNvPicPr>
            <a:picLocks noChangeAspect="1" noChangeArrowheads="1"/>
          </p:cNvPicPr>
          <p:nvPr/>
        </p:nvPicPr>
        <p:blipFill>
          <a:blip r:embed="rId11"/>
          <a:srcRect/>
          <a:stretch>
            <a:fillRect/>
          </a:stretch>
        </p:blipFill>
        <p:spPr bwMode="auto">
          <a:xfrm>
            <a:off x="16325332" y="10377486"/>
            <a:ext cx="6691831" cy="4167189"/>
          </a:xfrm>
          <a:prstGeom prst="rect">
            <a:avLst/>
          </a:prstGeom>
          <a:noFill/>
        </p:spPr>
      </p:pic>
      <p:sp>
        <p:nvSpPr>
          <p:cNvPr id="77" name="Text Box 11"/>
          <p:cNvSpPr txBox="1">
            <a:spLocks noChangeArrowheads="1"/>
          </p:cNvSpPr>
          <p:nvPr/>
        </p:nvSpPr>
        <p:spPr bwMode="auto">
          <a:xfrm>
            <a:off x="14217650" y="19345275"/>
            <a:ext cx="10512425" cy="12001500"/>
          </a:xfrm>
          <a:prstGeom prst="rect">
            <a:avLst/>
          </a:prstGeom>
          <a:solidFill>
            <a:schemeClr val="bg1"/>
          </a:solidFill>
          <a:ln w="12700">
            <a:solidFill>
              <a:schemeClr val="hlink"/>
            </a:solidFill>
            <a:miter lim="800000"/>
            <a:headEnd/>
            <a:tailEnd/>
          </a:ln>
        </p:spPr>
        <p:txBody>
          <a:bodyPr lIns="914400" tIns="457200" rIns="914400" bIns="914400"/>
          <a:lstStyle/>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endParaRPr lang="en-US" sz="2400" dirty="0">
              <a:latin typeface="Times New Roman" charset="0"/>
            </a:endParaRPr>
          </a:p>
          <a:p>
            <a:pPr algn="just">
              <a:spcBef>
                <a:spcPct val="50000"/>
              </a:spcBef>
              <a:tabLst>
                <a:tab pos="508000" algn="l"/>
              </a:tabLst>
            </a:pPr>
            <a:endParaRPr lang="en-US" sz="2400" dirty="0" smtClean="0">
              <a:latin typeface="Times New Roman" charset="0"/>
            </a:endParaRPr>
          </a:p>
          <a:p>
            <a:pPr algn="just">
              <a:spcBef>
                <a:spcPct val="50000"/>
              </a:spcBef>
              <a:tabLst>
                <a:tab pos="508000" algn="l"/>
              </a:tabLst>
            </a:pPr>
            <a:r>
              <a:rPr lang="en-US" sz="2400" dirty="0">
                <a:latin typeface="Times New Roman" charset="0"/>
              </a:rPr>
              <a:t>	</a:t>
            </a:r>
            <a:r>
              <a:rPr lang="en-US" sz="2400" dirty="0" smtClean="0">
                <a:latin typeface="Times New Roman" charset="0"/>
              </a:rPr>
              <a:t>						</a:t>
            </a:r>
          </a:p>
          <a:p>
            <a:pPr algn="just">
              <a:spcBef>
                <a:spcPct val="50000"/>
              </a:spcBef>
              <a:tabLst>
                <a:tab pos="508000" algn="l"/>
              </a:tabLst>
            </a:pPr>
            <a:endParaRPr lang="en-US" sz="2400" dirty="0" smtClean="0">
              <a:solidFill>
                <a:srgbClr val="FF8000"/>
              </a:solidFill>
              <a:latin typeface="Times New Roman" charset="0"/>
            </a:endParaRPr>
          </a:p>
          <a:p>
            <a:pPr algn="just">
              <a:spcBef>
                <a:spcPct val="50000"/>
              </a:spcBef>
              <a:tabLst>
                <a:tab pos="508000" algn="l"/>
              </a:tabLst>
            </a:pPr>
            <a:endParaRPr lang="en-US" sz="2400" dirty="0">
              <a:solidFill>
                <a:srgbClr val="FF8000"/>
              </a:solidFill>
              <a:latin typeface="Times New Roman" charset="0"/>
            </a:endParaRPr>
          </a:p>
        </p:txBody>
      </p:sp>
      <p:pic>
        <p:nvPicPr>
          <p:cNvPr id="2128" name="Picture 80" descr="http://www.pwkits.org/wp-content/uploads/2008/08/solar_thermal_collector.jpg"/>
          <p:cNvPicPr>
            <a:picLocks noChangeAspect="1" noChangeArrowheads="1"/>
          </p:cNvPicPr>
          <p:nvPr/>
        </p:nvPicPr>
        <p:blipFill>
          <a:blip r:embed="rId12"/>
          <a:srcRect/>
          <a:stretch>
            <a:fillRect/>
          </a:stretch>
        </p:blipFill>
        <p:spPr bwMode="auto">
          <a:xfrm>
            <a:off x="14676084" y="22913974"/>
            <a:ext cx="9306279" cy="8375651"/>
          </a:xfrm>
          <a:prstGeom prst="rect">
            <a:avLst/>
          </a:prstGeom>
          <a:noFill/>
        </p:spPr>
      </p:pic>
      <p:pic>
        <p:nvPicPr>
          <p:cNvPr id="2130" name="Picture 82" descr="http://www.mynewsletterbuilder.com/ex/template_content_corner/ex99/images/solarhouse.jpg"/>
          <p:cNvPicPr>
            <a:picLocks noChangeAspect="1" noChangeArrowheads="1"/>
          </p:cNvPicPr>
          <p:nvPr/>
        </p:nvPicPr>
        <p:blipFill>
          <a:blip r:embed="rId13"/>
          <a:srcRect/>
          <a:stretch>
            <a:fillRect/>
          </a:stretch>
        </p:blipFill>
        <p:spPr bwMode="auto">
          <a:xfrm>
            <a:off x="17171988" y="19856450"/>
            <a:ext cx="4457700" cy="2962275"/>
          </a:xfrm>
          <a:prstGeom prst="rect">
            <a:avLst/>
          </a:prstGeom>
          <a:noFill/>
        </p:spPr>
      </p:pic>
      <p:sp>
        <p:nvSpPr>
          <p:cNvPr id="80" name="TextBox 79"/>
          <p:cNvSpPr txBox="1"/>
          <p:nvPr/>
        </p:nvSpPr>
        <p:spPr>
          <a:xfrm>
            <a:off x="27203400" y="7800975"/>
            <a:ext cx="3629025" cy="769441"/>
          </a:xfrm>
          <a:prstGeom prst="rect">
            <a:avLst/>
          </a:prstGeom>
          <a:noFill/>
        </p:spPr>
        <p:txBody>
          <a:bodyPr wrap="square" rtlCol="0">
            <a:spAutoFit/>
          </a:bodyPr>
          <a:lstStyle/>
          <a:p>
            <a:r>
              <a:rPr lang="en-US" sz="4400" b="1" dirty="0" smtClean="0">
                <a:solidFill>
                  <a:srgbClr val="FF8000"/>
                </a:solidFill>
              </a:rPr>
              <a:t>Cost</a:t>
            </a:r>
            <a:endParaRPr lang="en-US" sz="4400" b="1" dirty="0">
              <a:solidFill>
                <a:srgbClr val="FF8000"/>
              </a:solidFill>
            </a:endParaRPr>
          </a:p>
        </p:txBody>
      </p:sp>
      <p:pic>
        <p:nvPicPr>
          <p:cNvPr id="2132" name="Picture 84" descr="http://www.chemistryland.com/CHM107/Energy/SolarEnergy.jpg"/>
          <p:cNvPicPr>
            <a:picLocks noChangeAspect="1" noChangeArrowheads="1"/>
          </p:cNvPicPr>
          <p:nvPr/>
        </p:nvPicPr>
        <p:blipFill>
          <a:blip r:embed="rId14"/>
          <a:srcRect/>
          <a:stretch>
            <a:fillRect/>
          </a:stretch>
        </p:blipFill>
        <p:spPr bwMode="auto">
          <a:xfrm>
            <a:off x="29287788" y="12093575"/>
            <a:ext cx="4876800" cy="3600450"/>
          </a:xfrm>
          <a:prstGeom prst="rect">
            <a:avLst/>
          </a:prstGeom>
          <a:noFill/>
        </p:spPr>
      </p:pic>
      <p:sp>
        <p:nvSpPr>
          <p:cNvPr id="82" name="TextBox 81"/>
          <p:cNvSpPr txBox="1"/>
          <p:nvPr/>
        </p:nvSpPr>
        <p:spPr>
          <a:xfrm>
            <a:off x="27174825" y="16144875"/>
            <a:ext cx="3743325" cy="769441"/>
          </a:xfrm>
          <a:prstGeom prst="rect">
            <a:avLst/>
          </a:prstGeom>
          <a:noFill/>
        </p:spPr>
        <p:txBody>
          <a:bodyPr wrap="square" rtlCol="0">
            <a:spAutoFit/>
          </a:bodyPr>
          <a:lstStyle/>
          <a:p>
            <a:r>
              <a:rPr lang="en-US" sz="4400" b="1" dirty="0" smtClean="0">
                <a:solidFill>
                  <a:srgbClr val="FF8000"/>
                </a:solidFill>
              </a:rPr>
              <a:t>Advantages</a:t>
            </a:r>
            <a:endParaRPr lang="en-US" sz="4400" b="1" dirty="0">
              <a:solidFill>
                <a:srgbClr val="FF8000"/>
              </a:solidFill>
            </a:endParaRPr>
          </a:p>
        </p:txBody>
      </p:sp>
      <p:sp>
        <p:nvSpPr>
          <p:cNvPr id="83" name="TextBox 82"/>
          <p:cNvSpPr txBox="1"/>
          <p:nvPr/>
        </p:nvSpPr>
        <p:spPr>
          <a:xfrm>
            <a:off x="27089100" y="22174200"/>
            <a:ext cx="4572000" cy="769441"/>
          </a:xfrm>
          <a:prstGeom prst="rect">
            <a:avLst/>
          </a:prstGeom>
          <a:noFill/>
        </p:spPr>
        <p:txBody>
          <a:bodyPr wrap="square" rtlCol="0">
            <a:spAutoFit/>
          </a:bodyPr>
          <a:lstStyle/>
          <a:p>
            <a:r>
              <a:rPr lang="en-US" sz="4400" b="1" dirty="0" smtClean="0">
                <a:solidFill>
                  <a:srgbClr val="FF8000"/>
                </a:solidFill>
              </a:rPr>
              <a:t>Disadvantages</a:t>
            </a:r>
            <a:endParaRPr lang="en-US" sz="4400" b="1" dirty="0">
              <a:solidFill>
                <a:srgbClr val="FF8000"/>
              </a:solidFill>
            </a:endParaRPr>
          </a:p>
        </p:txBody>
      </p:sp>
      <p:pic>
        <p:nvPicPr>
          <p:cNvPr id="2134" name="Picture 86" descr="http://keetsa.com/blog/wp-content/uploads/2007/08/solar-panel-1.jpg"/>
          <p:cNvPicPr>
            <a:picLocks noChangeAspect="1" noChangeArrowheads="1"/>
          </p:cNvPicPr>
          <p:nvPr/>
        </p:nvPicPr>
        <p:blipFill>
          <a:blip r:embed="rId15"/>
          <a:srcRect/>
          <a:stretch>
            <a:fillRect/>
          </a:stretch>
        </p:blipFill>
        <p:spPr bwMode="auto">
          <a:xfrm>
            <a:off x="29316363" y="27285068"/>
            <a:ext cx="4745038" cy="3790245"/>
          </a:xfrm>
          <a:prstGeom prst="rect">
            <a:avLst/>
          </a:prstGeom>
          <a:noFill/>
        </p:spPr>
      </p:pic>
      <p:pic>
        <p:nvPicPr>
          <p:cNvPr id="2136" name="Picture 88" descr="http://wzus1.ask.com/r?t=a&amp;d=us&amp;s=a&amp;c=p&amp;ti=1&amp;ai=30751&amp;l=dir&amp;o=0&amp;sv=0a5c4245&amp;ip=626ead5e&amp;u=http%3A%2F%2Fwww.solarenergyireland.com%2Fimages%2Flarge_-scale.jpg"/>
          <p:cNvPicPr>
            <a:picLocks noChangeAspect="1" noChangeArrowheads="1"/>
          </p:cNvPicPr>
          <p:nvPr/>
        </p:nvPicPr>
        <p:blipFill>
          <a:blip r:embed="rId16"/>
          <a:srcRect/>
          <a:stretch>
            <a:fillRect/>
          </a:stretch>
        </p:blipFill>
        <p:spPr bwMode="auto">
          <a:xfrm>
            <a:off x="40832579" y="15597187"/>
            <a:ext cx="6038359" cy="4205288"/>
          </a:xfrm>
          <a:prstGeom prst="rect">
            <a:avLst/>
          </a:prstGeom>
          <a:noFill/>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themeOverride>
</file>

<file path=docProps/app.xml><?xml version="1.0" encoding="utf-8"?>
<Properties xmlns="http://schemas.openxmlformats.org/officeDocument/2006/extended-properties" xmlns:vt="http://schemas.openxmlformats.org/officeDocument/2006/docPropsVTypes">
  <TotalTime>3254</TotalTime>
  <Words>191</Words>
  <Application>Microsoft Office PowerPoint</Application>
  <PresentationFormat>Custom</PresentationFormat>
  <Paragraphs>129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Helvetica</vt:lpstr>
      <vt:lpstr>ＭＳ Ｐゴシック</vt:lpstr>
      <vt:lpstr>Arial</vt:lpstr>
      <vt:lpstr>Times New Roman</vt:lpstr>
      <vt:lpstr>Calibri</vt:lpstr>
      <vt:lpstr>Default Design</vt:lpstr>
      <vt:lpstr>Slide 1</vt:lpstr>
    </vt:vector>
  </TitlesOfParts>
  <Company>Swarthmore College</Company>
  <LinksUpToDate>false</LinksUpToDate>
  <SharedDoc>false</SharedDoc>
  <HyperlinkBase>http://www.swarthmore.edu/NatSci/cpurrin1/posteradvice.htm</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scientific posters (Swarthmore College)</dc:title>
  <dc:creator>Colin Purrington</dc:creator>
  <dc:description>Suggestions and gripes to: cpurrin1@swarthmore.edu</dc:description>
  <cp:lastModifiedBy>Lauren</cp:lastModifiedBy>
  <cp:revision>467</cp:revision>
  <cp:lastPrinted>2010-02-25T14:58:49Z</cp:lastPrinted>
  <dcterms:created xsi:type="dcterms:W3CDTF">2010-02-25T14:41:19Z</dcterms:created>
  <dcterms:modified xsi:type="dcterms:W3CDTF">2010-03-31T03:42:35Z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